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7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_ico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2192" y="502920"/>
            <a:ext cx="1499616" cy="1499616"/>
          </a:xfrm>
          <a:prstGeom prst="rect">
            <a:avLst/>
          </a:prstGeom>
        </p:spPr>
      </p:pic>
      <p:pic>
        <p:nvPicPr>
          <p:cNvPr id="3" name="Image 1" descr="logo_wordmar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0" y="2176272"/>
            <a:ext cx="2377440" cy="41148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14400" y="278892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i="1" dirty="0">
                <a:solidFill>
                  <a:srgbClr val="16414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Technologie an der Schwelle. Wirkung im Zentrum.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1097280" y="3401568"/>
            <a:ext cx="6949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KI-, Projekt- und Compliance-Beratung für Organisationen, die Menschen helfen</a:t>
            </a:r>
            <a:endParaRPr lang="en-US" sz="1400" dirty="0"/>
          </a:p>
        </p:txBody>
      </p:sp>
      <p:sp>
        <p:nvSpPr>
          <p:cNvPr id="6" name="Shape 2"/>
          <p:cNvSpPr/>
          <p:nvPr/>
        </p:nvSpPr>
        <p:spPr>
          <a:xfrm>
            <a:off x="4160520" y="4005072"/>
            <a:ext cx="822960" cy="0"/>
          </a:xfrm>
          <a:prstGeom prst="line">
            <a:avLst/>
          </a:prstGeom>
          <a:noFill/>
          <a:ln w="19050">
            <a:solidFill>
              <a:srgbClr val="C9AE6A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743200" y="4160520"/>
            <a:ext cx="3657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Thomas Zojer</a:t>
            </a:r>
            <a:endParaRPr lang="en-US" sz="1500" dirty="0"/>
          </a:p>
          <a:p>
            <a:pPr algn="ctr" indent="0" marL="0">
              <a:buNone/>
            </a:pPr>
            <a:r>
              <a:rPr lang="en-US" sz="120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Gründer &amp; Berater  ·  Wien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FC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7772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C9A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Leistung 4  ·  </a:t>
            </a:r>
            <a:pPr indent="0" marL="0">
              <a:buNone/>
            </a:pPr>
            <a:r>
              <a:rPr lang="en-US" sz="3400" b="1" dirty="0">
                <a:solidFill>
                  <a:srgbClr val="16414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Compliance-Beratung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530352" y="1051560"/>
            <a:ext cx="79552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35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Regulierung ist kein Innovationskiller — sie ist der Rahmen, der Vertrauen schafft. Ich übersetze Pflichten in machbare Schritte: verständlich statt einschüchternd.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502920" y="1920240"/>
            <a:ext cx="2606040" cy="2468880"/>
          </a:xfrm>
          <a:prstGeom prst="roundRect">
            <a:avLst>
              <a:gd name="adj" fmla="val 333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04088" y="2121408"/>
            <a:ext cx="548640" cy="548640"/>
          </a:xfrm>
          <a:prstGeom prst="ellipse">
            <a:avLst/>
          </a:prstGeom>
          <a:solidFill>
            <a:srgbClr val="E7F0F2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221" y="2269541"/>
            <a:ext cx="252374" cy="25237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71600" y="2148840"/>
            <a:ext cx="1691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 AI Act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704088" y="2834640"/>
            <a:ext cx="2212848" cy="1417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Risikoklassifizierung deiner KI-Systeme, Pflichtenkataloge und Fahrplan zur fristgerechten Umsetzung — inkl. Hochrisiko-Anwendungen im öffentlichen Bereich.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3291840" y="1920240"/>
            <a:ext cx="2606040" cy="2468880"/>
          </a:xfrm>
          <a:prstGeom prst="roundRect">
            <a:avLst>
              <a:gd name="adj" fmla="val 333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3493008" y="2121408"/>
            <a:ext cx="548640" cy="548640"/>
          </a:xfrm>
          <a:prstGeom prst="ellipse">
            <a:avLst/>
          </a:prstGeom>
          <a:solidFill>
            <a:srgbClr val="E7F0F2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141" y="2269541"/>
            <a:ext cx="252374" cy="25237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160520" y="2148840"/>
            <a:ext cx="1691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Datenschutz &amp; DSGVO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3493008" y="2834640"/>
            <a:ext cx="2212848" cy="1417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KI-Vorhaben datenschutzkonform gestalten: Rechtsgrundlagen, Folgenabschätzungen und der Umgang mit personenbezogenen Daten in KI-Workflows.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6080760" y="1920240"/>
            <a:ext cx="2606040" cy="2468880"/>
          </a:xfrm>
          <a:prstGeom prst="roundRect">
            <a:avLst>
              <a:gd name="adj" fmla="val 333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6281928" y="2121408"/>
            <a:ext cx="548640" cy="548640"/>
          </a:xfrm>
          <a:prstGeom prst="ellipse">
            <a:avLst/>
          </a:prstGeom>
          <a:solidFill>
            <a:srgbClr val="E7F0F2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061" y="2269541"/>
            <a:ext cx="252374" cy="25237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949440" y="2148840"/>
            <a:ext cx="1691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Digitale Souveränität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6281928" y="2834640"/>
            <a:ext cx="2212848" cy="1417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Symbolische vs. echte Souveränität: Wo liegen deine Daten wirklich — und wer hat Zugriff? Architektur-Check statt Etikettenschwindel.</a:t>
            </a:r>
            <a:endParaRPr lang="en-US" sz="1050" dirty="0"/>
          </a:p>
        </p:txBody>
      </p:sp>
      <p:sp>
        <p:nvSpPr>
          <p:cNvPr id="19" name="Text 14"/>
          <p:cNvSpPr/>
          <p:nvPr/>
        </p:nvSpPr>
        <p:spPr>
          <a:xfrm>
            <a:off x="530352" y="4590288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2E708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Fachlich fundiert: laufende Vertiefung im MBA Digital Transformation &amp; AI sowie Forschung zu Public AI.</a:t>
            </a:r>
            <a:endParaRPr lang="en-US" sz="12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FC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homas Zojer, Portrait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02920" y="502920"/>
            <a:ext cx="2788920" cy="41605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11880" y="411480"/>
            <a:ext cx="5029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414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Wer dahinter steht</a:t>
            </a:r>
            <a:endParaRPr lang="en-US" sz="3000" dirty="0"/>
          </a:p>
        </p:txBody>
      </p:sp>
      <p:sp>
        <p:nvSpPr>
          <p:cNvPr id="4" name="Text 1"/>
          <p:cNvSpPr/>
          <p:nvPr/>
        </p:nvSpPr>
        <p:spPr>
          <a:xfrm>
            <a:off x="3630168" y="1005840"/>
            <a:ext cx="49377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700" b="1" dirty="0">
                <a:solidFill>
                  <a:srgbClr val="2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Thomas Zojer</a:t>
            </a:r>
            <a:endParaRPr lang="en-US" sz="1700" dirty="0"/>
          </a:p>
          <a:p>
            <a:pPr indent="0" marL="0">
              <a:lnSpc>
                <a:spcPts val="1700"/>
              </a:lnSpc>
              <a:buNone/>
            </a:pPr>
            <a:r>
              <a:rPr lang="en-US" sz="120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Gründer Liminar  ·  Wien, Wurzeln in Kärnten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3675888" y="1819656"/>
            <a:ext cx="118872" cy="118872"/>
          </a:xfrm>
          <a:prstGeom prst="ellipse">
            <a:avLst/>
          </a:prstGeom>
          <a:solidFill>
            <a:srgbClr val="C9AE6A"/>
          </a:solidFill>
          <a:ln/>
        </p:spPr>
      </p:sp>
      <p:sp>
        <p:nvSpPr>
          <p:cNvPr id="6" name="Shape 3"/>
          <p:cNvSpPr/>
          <p:nvPr/>
        </p:nvSpPr>
        <p:spPr>
          <a:xfrm>
            <a:off x="3735324" y="1956816"/>
            <a:ext cx="0" cy="384048"/>
          </a:xfrm>
          <a:prstGeom prst="line">
            <a:avLst/>
          </a:prstGeom>
          <a:noFill/>
          <a:ln w="19050">
            <a:solidFill>
              <a:srgbClr val="EFE8D2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950208" y="1664208"/>
            <a:ext cx="4709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WU Wien  </a:t>
            </a:r>
            <a:pPr indent="0" marL="0">
              <a:buNone/>
            </a:pPr>
            <a:r>
              <a:rPr lang="en-US" sz="110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Bachelor BWL, Public Management &amp; Finance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3675888" y="2322576"/>
            <a:ext cx="118872" cy="118872"/>
          </a:xfrm>
          <a:prstGeom prst="ellipse">
            <a:avLst/>
          </a:prstGeom>
          <a:solidFill>
            <a:srgbClr val="C9AE6A"/>
          </a:solidFill>
          <a:ln/>
        </p:spPr>
      </p:sp>
      <p:sp>
        <p:nvSpPr>
          <p:cNvPr id="9" name="Shape 6"/>
          <p:cNvSpPr/>
          <p:nvPr/>
        </p:nvSpPr>
        <p:spPr>
          <a:xfrm>
            <a:off x="3735324" y="2459736"/>
            <a:ext cx="0" cy="384048"/>
          </a:xfrm>
          <a:prstGeom prst="line">
            <a:avLst/>
          </a:prstGeom>
          <a:noFill/>
          <a:ln w="19050">
            <a:solidFill>
              <a:srgbClr val="EFE8D2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950208" y="2167128"/>
            <a:ext cx="4709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Finanzverwaltung  </a:t>
            </a:r>
            <a:pPr indent="0" marL="0">
              <a:buNone/>
            </a:pPr>
            <a:r>
              <a:rPr lang="en-US" sz="110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Verwaltungspraxis von innen gelernt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3675888" y="2825496"/>
            <a:ext cx="118872" cy="118872"/>
          </a:xfrm>
          <a:prstGeom prst="ellipse">
            <a:avLst/>
          </a:prstGeom>
          <a:solidFill>
            <a:srgbClr val="C9AE6A"/>
          </a:solidFill>
          <a:ln/>
        </p:spPr>
      </p:sp>
      <p:sp>
        <p:nvSpPr>
          <p:cNvPr id="12" name="Shape 9"/>
          <p:cNvSpPr/>
          <p:nvPr/>
        </p:nvSpPr>
        <p:spPr>
          <a:xfrm>
            <a:off x="3735324" y="2962656"/>
            <a:ext cx="0" cy="384048"/>
          </a:xfrm>
          <a:prstGeom prst="line">
            <a:avLst/>
          </a:prstGeom>
          <a:noFill/>
          <a:ln w="19050">
            <a:solidFill>
              <a:srgbClr val="EFE8D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950208" y="2670048"/>
            <a:ext cx="4709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Accenture  </a:t>
            </a:r>
            <a:pPr indent="0" marL="0">
              <a:buNone/>
            </a:pPr>
            <a:r>
              <a:rPr lang="en-US" sz="110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Business Analyst, Digitalprojekte im Konzernmaßstab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3675888" y="3328416"/>
            <a:ext cx="118872" cy="118872"/>
          </a:xfrm>
          <a:prstGeom prst="ellipse">
            <a:avLst/>
          </a:prstGeom>
          <a:solidFill>
            <a:srgbClr val="C9AE6A"/>
          </a:solidFill>
          <a:ln/>
        </p:spPr>
      </p:sp>
      <p:sp>
        <p:nvSpPr>
          <p:cNvPr id="15" name="Shape 12"/>
          <p:cNvSpPr/>
          <p:nvPr/>
        </p:nvSpPr>
        <p:spPr>
          <a:xfrm>
            <a:off x="3735324" y="3465576"/>
            <a:ext cx="0" cy="384048"/>
          </a:xfrm>
          <a:prstGeom prst="line">
            <a:avLst/>
          </a:prstGeom>
          <a:noFill/>
          <a:ln w="19050">
            <a:solidFill>
              <a:srgbClr val="EFE8D2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3950208" y="3172968"/>
            <a:ext cx="4709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FH Campus Wien  </a:t>
            </a:r>
            <a:pPr indent="0" marL="0">
              <a:buNone/>
            </a:pPr>
            <a:r>
              <a:rPr lang="en-US" sz="110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Master Public Mgmt., Thesis: KI in der Verwaltung</a:t>
            </a:r>
            <a:endParaRPr lang="en-US" sz="1200" dirty="0"/>
          </a:p>
        </p:txBody>
      </p:sp>
      <p:sp>
        <p:nvSpPr>
          <p:cNvPr id="17" name="Shape 14"/>
          <p:cNvSpPr/>
          <p:nvPr/>
        </p:nvSpPr>
        <p:spPr>
          <a:xfrm>
            <a:off x="3675888" y="3831336"/>
            <a:ext cx="118872" cy="118872"/>
          </a:xfrm>
          <a:prstGeom prst="ellipse">
            <a:avLst/>
          </a:prstGeom>
          <a:solidFill>
            <a:srgbClr val="C9AE6A"/>
          </a:solidFill>
          <a:ln/>
        </p:spPr>
      </p:sp>
      <p:sp>
        <p:nvSpPr>
          <p:cNvPr id="18" name="Shape 15"/>
          <p:cNvSpPr/>
          <p:nvPr/>
        </p:nvSpPr>
        <p:spPr>
          <a:xfrm>
            <a:off x="3735324" y="3968496"/>
            <a:ext cx="0" cy="384048"/>
          </a:xfrm>
          <a:prstGeom prst="line">
            <a:avLst/>
          </a:prstGeom>
          <a:noFill/>
          <a:ln w="19050">
            <a:solidFill>
              <a:srgbClr val="EFE8D2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3950208" y="3675888"/>
            <a:ext cx="4709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Gründung Liminar  </a:t>
            </a:r>
            <a:pPr indent="0" marL="0">
              <a:buNone/>
            </a:pPr>
            <a:r>
              <a:rPr lang="en-US" sz="110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Beratung für den wirkungsorientierten Sektor</a:t>
            </a:r>
            <a:endParaRPr lang="en-US" sz="1200" dirty="0"/>
          </a:p>
        </p:txBody>
      </p:sp>
      <p:sp>
        <p:nvSpPr>
          <p:cNvPr id="20" name="Shape 17"/>
          <p:cNvSpPr/>
          <p:nvPr/>
        </p:nvSpPr>
        <p:spPr>
          <a:xfrm>
            <a:off x="3675888" y="4334256"/>
            <a:ext cx="118872" cy="118872"/>
          </a:xfrm>
          <a:prstGeom prst="ellipse">
            <a:avLst/>
          </a:prstGeom>
          <a:solidFill>
            <a:srgbClr val="C9AE6A"/>
          </a:solidFill>
          <a:ln/>
        </p:spPr>
      </p:sp>
      <p:sp>
        <p:nvSpPr>
          <p:cNvPr id="21" name="Text 18"/>
          <p:cNvSpPr/>
          <p:nvPr/>
        </p:nvSpPr>
        <p:spPr>
          <a:xfrm>
            <a:off x="3950208" y="4178808"/>
            <a:ext cx="4709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MBA Digital Transformation &amp; AI  </a:t>
            </a:r>
            <a:pPr indent="0" marL="0">
              <a:buNone/>
            </a:pPr>
            <a:r>
              <a:rPr lang="en-US" sz="110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laufend, Fokus KI-Strategie</a:t>
            </a:r>
            <a:endParaRPr lang="en-US" sz="1200" dirty="0"/>
          </a:p>
        </p:txBody>
      </p:sp>
      <p:sp>
        <p:nvSpPr>
          <p:cNvPr id="22" name="Text 19"/>
          <p:cNvSpPr/>
          <p:nvPr/>
        </p:nvSpPr>
        <p:spPr>
          <a:xfrm>
            <a:off x="3630168" y="4736592"/>
            <a:ext cx="4983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2E708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Ich habe in der Verwaltung gearbeitet, sie beraten und über sie geforscht. Diese drei Blickwinkel bringe ich in jedes Projekt mit.</a:t>
            </a:r>
            <a:endParaRPr lang="en-US" sz="11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FC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73152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16414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Werte, die man prüfen kann</a:t>
            </a: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530352" y="960120"/>
            <a:ext cx="7863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Mission ist kein Marketing-Wort. Zwei Belege, dass ich es ernst meine: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502920" y="1463040"/>
            <a:ext cx="3977640" cy="2880360"/>
          </a:xfrm>
          <a:prstGeom prst="roundRect">
            <a:avLst>
              <a:gd name="adj" fmla="val 285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49808" y="1691640"/>
            <a:ext cx="621792" cy="621792"/>
          </a:xfrm>
          <a:prstGeom prst="ellipse">
            <a:avLst/>
          </a:prstGeom>
          <a:solidFill>
            <a:srgbClr val="E7F0F2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7692" y="1859524"/>
            <a:ext cx="286024" cy="2860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49808" y="2514600"/>
            <a:ext cx="3474720" cy="1691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50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Social Enterprise in Gründung</a:t>
            </a:r>
            <a:endParaRPr lang="en-US" sz="1500" dirty="0"/>
          </a:p>
          <a:p>
            <a:pPr indent="0" marL="0">
              <a:lnSpc>
                <a:spcPts val="1600"/>
              </a:lnSpc>
              <a:buNone/>
            </a:pPr>
            <a:endParaRPr lang="en-US" sz="1500" dirty="0"/>
          </a:p>
          <a:p>
            <a:pPr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Parallel zur Beratung baue ich ein gemeinnütziges Vorhaben in Wien auf. Ich will Wirkung nicht nur beraten, sondern selbst stiften — und kenne dadurch die Gründungsrealität meiner Zielgruppe aus erster Hand.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4663440" y="1463040"/>
            <a:ext cx="3977640" cy="2880360"/>
          </a:xfrm>
          <a:prstGeom prst="roundRect">
            <a:avLst>
              <a:gd name="adj" fmla="val 285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4910328" y="1691640"/>
            <a:ext cx="621792" cy="621792"/>
          </a:xfrm>
          <a:prstGeom prst="ellipse">
            <a:avLst/>
          </a:prstGeom>
          <a:solidFill>
            <a:srgbClr val="E7F0F2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212" y="1859524"/>
            <a:ext cx="286024" cy="28602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910328" y="2514600"/>
            <a:ext cx="3474720" cy="1691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50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Wissenschaft &amp; Lehre</a:t>
            </a:r>
            <a:endParaRPr lang="en-US" sz="1500" dirty="0"/>
          </a:p>
          <a:p>
            <a:pPr indent="0" marL="0">
              <a:lnSpc>
                <a:spcPts val="1600"/>
              </a:lnSpc>
              <a:buNone/>
            </a:pPr>
            <a:endParaRPr lang="en-US" sz="1500" dirty="0"/>
          </a:p>
          <a:p>
            <a:pPr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Forschung zu Public AI und KI in öffentlichen Organisationen, wissenschaftlich fundierte Beratung (Quellenarbeit nach APA-Standard) und laufende Weiterbildung im MBA. Ich berate auf dem Stand der Forschung — nicht auf dem Stand der Werbebroschüren.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530352" y="4553712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i="1" dirty="0">
                <a:solidFill>
                  <a:srgbClr val="2E708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Wer anderen Souveränität verspricht, muss selbst souverän arbeiten — fachlich, methodisch und ethisch.</a:t>
            </a:r>
            <a:endParaRPr lang="en-US" sz="13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641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749040" y="548640"/>
            <a:ext cx="1645920" cy="1645920"/>
          </a:xfrm>
          <a:prstGeom prst="roundRect">
            <a:avLst>
              <a:gd name="adj" fmla="val 8889"/>
            </a:avLst>
          </a:prstGeom>
          <a:solidFill>
            <a:srgbClr val="F7F7EB"/>
          </a:solidFill>
          <a:ln/>
        </p:spPr>
      </p:sp>
      <p:pic>
        <p:nvPicPr>
          <p:cNvPr id="3" name="Image 0" descr="logo_ico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3632" y="713232"/>
            <a:ext cx="1316736" cy="13167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2423160"/>
            <a:ext cx="73152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EAF3F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Bereit für die Schwelle?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1371600" y="3154680"/>
            <a:ext cx="64008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9FBC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Lass uns über dein Vorhaben sprechen — unverbindlich, auf Augenhöhe und in deiner Sprache.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2743200" y="3794760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900"/>
              </a:lnSpc>
              <a:buNone/>
            </a:pPr>
            <a:r>
              <a:rPr lang="en-US" sz="1600" b="1" dirty="0">
                <a:solidFill>
                  <a:srgbClr val="C9A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Thomas Zojer  ·  Liminar</a:t>
            </a:r>
            <a:endParaRPr lang="en-US" sz="1600" dirty="0"/>
          </a:p>
          <a:p>
            <a:pPr algn="ctr" indent="0" marL="0">
              <a:lnSpc>
                <a:spcPts val="1900"/>
              </a:lnSpc>
              <a:buNone/>
            </a:pPr>
            <a:r>
              <a:rPr lang="en-US" sz="1200" dirty="0">
                <a:solidFill>
                  <a:srgbClr val="9FBC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Wien, Österreich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743200" y="4526280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EAF3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E-Mail   ·   Website   ·   LinkedIn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DFC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5943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16414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Warum „Liminar“?</a:t>
            </a: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530352" y="1024128"/>
            <a:ext cx="4937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i="1" dirty="0">
                <a:solidFill>
                  <a:srgbClr val="2E708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limen </a:t>
            </a:r>
            <a:pPr indent="0" marL="0">
              <a:buNone/>
            </a:pPr>
            <a:r>
              <a:rPr lang="en-US" sz="160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(lat.) — die Schwelle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530352" y="1508760"/>
            <a:ext cx="4709160" cy="1965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45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Liminal ist der Raum dazwischen: nicht mehr das Alte, noch nicht das Neue. Genau dort stehen Verwaltung, Politik und gemeinnützige Organisationen heute — zwischen bewährten Strukturen und einer Zukunft, die von KI geprägt wird.</a:t>
            </a:r>
            <a:endParaRPr lang="en-US" sz="1450" dirty="0"/>
          </a:p>
          <a:p>
            <a:pPr indent="0" marL="0">
              <a:lnSpc>
                <a:spcPts val="2000"/>
              </a:lnSpc>
              <a:buNone/>
            </a:pPr>
            <a:endParaRPr lang="en-US" sz="1450" dirty="0"/>
          </a:p>
          <a:p>
            <a:pPr indent="0" marL="0">
              <a:lnSpc>
                <a:spcPts val="2000"/>
              </a:lnSpc>
              <a:buNone/>
            </a:pPr>
            <a:r>
              <a:rPr lang="en-US" sz="145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Liminar begleitet Organisationen über diese Schwelle: mit Klarheit statt Buzzwords, mit Struktur statt Aktionismus — und mit einem klaren Wertekompass.</a:t>
            </a:r>
            <a:endParaRPr lang="en-US" sz="1450" dirty="0"/>
          </a:p>
        </p:txBody>
      </p:sp>
      <p:sp>
        <p:nvSpPr>
          <p:cNvPr id="5" name="Shape 3"/>
          <p:cNvSpPr/>
          <p:nvPr/>
        </p:nvSpPr>
        <p:spPr>
          <a:xfrm>
            <a:off x="530352" y="3657600"/>
            <a:ext cx="4709160" cy="1051560"/>
          </a:xfrm>
          <a:prstGeom prst="roundRect">
            <a:avLst>
              <a:gd name="adj" fmla="val 7826"/>
            </a:avLst>
          </a:prstGeom>
          <a:solidFill>
            <a:srgbClr val="E7F0F2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749808" y="3913632"/>
            <a:ext cx="530352" cy="530352"/>
          </a:xfrm>
          <a:prstGeom prst="ellipse">
            <a:avLst/>
          </a:prstGeom>
          <a:solidFill>
            <a:srgbClr val="16414F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3003" y="4056827"/>
            <a:ext cx="243962" cy="24396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463040" y="3822192"/>
            <a:ext cx="3657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 Schlüsselloch im Logo ist Programm:</a:t>
            </a:r>
            <a:endParaRPr lang="en-US" sz="1350" dirty="0"/>
          </a:p>
          <a:p>
            <a:pPr indent="0" marL="0">
              <a:buNone/>
            </a:pPr>
            <a:r>
              <a:rPr lang="en-US" sz="135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 ist der Schlüssel — nie der Selbstzweck.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5623560" y="1024128"/>
            <a:ext cx="3017520" cy="3685032"/>
          </a:xfrm>
          <a:prstGeom prst="roundRect">
            <a:avLst>
              <a:gd name="adj" fmla="val 2727"/>
            </a:avLst>
          </a:prstGeom>
          <a:solidFill>
            <a:srgbClr val="F7F7EB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pic>
        <p:nvPicPr>
          <p:cNvPr id="10" name="Image 1" descr="logo_icon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512" y="1417320"/>
            <a:ext cx="1499616" cy="149961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852160" y="3108960"/>
            <a:ext cx="256032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700"/>
              </a:lnSpc>
              <a:buNone/>
            </a:pPr>
            <a:r>
              <a:rPr lang="en-US" sz="120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 Gehirn aus Schaltkreisen:</a:t>
            </a:r>
            <a:endParaRPr lang="en-US" sz="1200" dirty="0"/>
          </a:p>
          <a:p>
            <a:pPr algn="ctr" indent="0" marL="0">
              <a:lnSpc>
                <a:spcPts val="1700"/>
              </a:lnSpc>
              <a:buNone/>
            </a:pPr>
            <a:r>
              <a:rPr lang="en-US" sz="120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Mensch und Maschine, verbunden.</a:t>
            </a:r>
            <a:endParaRPr lang="en-US" sz="1200" dirty="0"/>
          </a:p>
          <a:p>
            <a:pPr algn="ctr" indent="0" marL="0">
              <a:lnSpc>
                <a:spcPts val="1700"/>
              </a:lnSpc>
              <a:buNone/>
            </a:pPr>
            <a:r>
              <a:rPr lang="en-US" sz="120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Die Schwelle als Türöffner.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641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4114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spc="300" kern="0" dirty="0">
                <a:solidFill>
                  <a:srgbClr val="C9A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Meine Mission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502920" y="960120"/>
            <a:ext cx="813816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4600"/>
              </a:lnSpc>
              <a:buNone/>
            </a:pPr>
            <a:r>
              <a:rPr lang="en-US" sz="3700" b="1" dirty="0">
                <a:solidFill>
                  <a:srgbClr val="EAF3F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Technologie soll denen dienen,</a:t>
            </a:r>
            <a:endParaRPr lang="en-US" sz="3700" dirty="0"/>
          </a:p>
          <a:p>
            <a:pPr indent="0" marL="0">
              <a:lnSpc>
                <a:spcPts val="4600"/>
              </a:lnSpc>
              <a:buNone/>
            </a:pPr>
            <a:r>
              <a:rPr lang="en-US" sz="3700" b="1" dirty="0">
                <a:solidFill>
                  <a:srgbClr val="EAF3F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die Menschen helfen.</a:t>
            </a:r>
            <a:endParaRPr lang="en-US" sz="3700" dirty="0"/>
          </a:p>
        </p:txBody>
      </p:sp>
      <p:sp>
        <p:nvSpPr>
          <p:cNvPr id="4" name="Text 2"/>
          <p:cNvSpPr/>
          <p:nvPr/>
        </p:nvSpPr>
        <p:spPr>
          <a:xfrm>
            <a:off x="502920" y="2606040"/>
            <a:ext cx="74980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9FBC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Verwaltung, Politik, NGOs und Social Enterprises verdienen dieselbe technologische Exzellenz wie Konzerne — aber mit Werten, Verantwortung und digitaler Souveränität.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502920" y="3520440"/>
            <a:ext cx="2606040" cy="1234440"/>
          </a:xfrm>
          <a:prstGeom prst="roundRect">
            <a:avLst>
              <a:gd name="adj" fmla="val 5926"/>
            </a:avLst>
          </a:prstGeom>
          <a:solidFill>
            <a:srgbClr val="1E4E5E"/>
          </a:solidFill>
          <a:ln/>
        </p:spPr>
      </p:sp>
      <p:sp>
        <p:nvSpPr>
          <p:cNvPr id="6" name="Text 4"/>
          <p:cNvSpPr/>
          <p:nvPr/>
        </p:nvSpPr>
        <p:spPr>
          <a:xfrm>
            <a:off x="667512" y="3639312"/>
            <a:ext cx="22860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350" b="1" dirty="0">
                <a:solidFill>
                  <a:srgbClr val="C9A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Wirkung vor Hype</a:t>
            </a:r>
            <a:endParaRPr lang="en-US" sz="1350" dirty="0"/>
          </a:p>
          <a:p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EAF3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 zählt, was bei Menschen ankommt — nicht, was gerade angesagt ist.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3291840" y="3520440"/>
            <a:ext cx="2606040" cy="1234440"/>
          </a:xfrm>
          <a:prstGeom prst="roundRect">
            <a:avLst>
              <a:gd name="adj" fmla="val 5926"/>
            </a:avLst>
          </a:prstGeom>
          <a:solidFill>
            <a:srgbClr val="1E4E5E"/>
          </a:solidFill>
          <a:ln/>
        </p:spPr>
      </p:sp>
      <p:sp>
        <p:nvSpPr>
          <p:cNvPr id="8" name="Text 6"/>
          <p:cNvSpPr/>
          <p:nvPr/>
        </p:nvSpPr>
        <p:spPr>
          <a:xfrm>
            <a:off x="3456432" y="3639312"/>
            <a:ext cx="22860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350" b="1" dirty="0">
                <a:solidFill>
                  <a:srgbClr val="C9A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Souveränität vor Abhängigkeit</a:t>
            </a:r>
            <a:endParaRPr lang="en-US" sz="1350" dirty="0"/>
          </a:p>
          <a:p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EAF3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Echte Kontrolle über Daten und Systeme statt symbolischer Lösungen.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6080760" y="3520440"/>
            <a:ext cx="2606040" cy="1234440"/>
          </a:xfrm>
          <a:prstGeom prst="roundRect">
            <a:avLst>
              <a:gd name="adj" fmla="val 5926"/>
            </a:avLst>
          </a:prstGeom>
          <a:solidFill>
            <a:srgbClr val="1E4E5E"/>
          </a:solidFill>
          <a:ln/>
        </p:spPr>
      </p:sp>
      <p:sp>
        <p:nvSpPr>
          <p:cNvPr id="10" name="Text 8"/>
          <p:cNvSpPr/>
          <p:nvPr/>
        </p:nvSpPr>
        <p:spPr>
          <a:xfrm>
            <a:off x="6245352" y="3639312"/>
            <a:ext cx="22860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350" b="1" dirty="0">
                <a:solidFill>
                  <a:srgbClr val="C9A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Menschen vor Prozessen</a:t>
            </a:r>
            <a:endParaRPr lang="en-US" sz="1350" dirty="0"/>
          </a:p>
          <a:p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EAF3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Technologie entlastet Teams, damit mehr Zeit für den Kern bleibt: helfen.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FC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64008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16414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Für wen ich arbeite</a:t>
            </a: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530352" y="960120"/>
            <a:ext cx="7772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Ein klarer Fokus: Organisationen, deren Ziel es ist, Menschen zu helfen.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502920" y="1481328"/>
            <a:ext cx="3977640" cy="1389888"/>
          </a:xfrm>
          <a:prstGeom prst="roundRect">
            <a:avLst>
              <a:gd name="adj" fmla="val 592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04088" y="1865376"/>
            <a:ext cx="621792" cy="621792"/>
          </a:xfrm>
          <a:prstGeom prst="ellipse">
            <a:avLst/>
          </a:prstGeom>
          <a:solidFill>
            <a:srgbClr val="E7F0F2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972" y="2033260"/>
            <a:ext cx="286024" cy="2860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63040" y="1600200"/>
            <a:ext cx="2852928" cy="11704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450"/>
              </a:lnSpc>
              <a:buNone/>
            </a:pPr>
            <a:r>
              <a:rPr lang="en-US" sz="150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Öffentlicher Sektor</a:t>
            </a:r>
            <a:endParaRPr lang="en-US" sz="1500" dirty="0"/>
          </a:p>
          <a:p>
            <a:pPr indent="0" marL="0">
              <a:lnSpc>
                <a:spcPts val="1450"/>
              </a:lnSpc>
              <a:buNone/>
            </a:pPr>
            <a:r>
              <a:rPr lang="en-US" sz="115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Ministerien, Länder, Städte und Gemeinden — von der Strategie bis zur Umsetzung im Verwaltungsalltag.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4663440" y="1481328"/>
            <a:ext cx="3977640" cy="1389888"/>
          </a:xfrm>
          <a:prstGeom prst="roundRect">
            <a:avLst>
              <a:gd name="adj" fmla="val 592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4864608" y="1865376"/>
            <a:ext cx="621792" cy="621792"/>
          </a:xfrm>
          <a:prstGeom prst="ellipse">
            <a:avLst/>
          </a:prstGeom>
          <a:solidFill>
            <a:srgbClr val="E7F0F2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492" y="2033260"/>
            <a:ext cx="286024" cy="28602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623560" y="1600200"/>
            <a:ext cx="2852928" cy="11704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450"/>
              </a:lnSpc>
              <a:buNone/>
            </a:pPr>
            <a:r>
              <a:rPr lang="en-US" sz="150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Politik</a:t>
            </a:r>
            <a:endParaRPr lang="en-US" sz="1500" dirty="0"/>
          </a:p>
          <a:p>
            <a:pPr indent="0" marL="0">
              <a:lnSpc>
                <a:spcPts val="1450"/>
              </a:lnSpc>
              <a:buNone/>
            </a:pPr>
            <a:r>
              <a:rPr lang="en-US" sz="115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Fraktionen, Kabinette und politische Organisationen, die KI verstehen und verantwortungsvoll gestalten wollen.</a:t>
            </a:r>
            <a:endParaRPr lang="en-US" sz="1500" dirty="0"/>
          </a:p>
        </p:txBody>
      </p:sp>
      <p:sp>
        <p:nvSpPr>
          <p:cNvPr id="12" name="Shape 8"/>
          <p:cNvSpPr/>
          <p:nvPr/>
        </p:nvSpPr>
        <p:spPr>
          <a:xfrm>
            <a:off x="502920" y="3054096"/>
            <a:ext cx="3977640" cy="1389888"/>
          </a:xfrm>
          <a:prstGeom prst="roundRect">
            <a:avLst>
              <a:gd name="adj" fmla="val 592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13" name="Shape 9"/>
          <p:cNvSpPr/>
          <p:nvPr/>
        </p:nvSpPr>
        <p:spPr>
          <a:xfrm>
            <a:off x="704088" y="3438144"/>
            <a:ext cx="621792" cy="621792"/>
          </a:xfrm>
          <a:prstGeom prst="ellipse">
            <a:avLst/>
          </a:prstGeom>
          <a:solidFill>
            <a:srgbClr val="E7F0F2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72" y="3606028"/>
            <a:ext cx="286024" cy="286024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463040" y="3172968"/>
            <a:ext cx="2852928" cy="11704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450"/>
              </a:lnSpc>
              <a:buNone/>
            </a:pPr>
            <a:r>
              <a:rPr lang="en-US" sz="150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NGOs &amp; Vereine</a:t>
            </a:r>
            <a:endParaRPr lang="en-US" sz="1500" dirty="0"/>
          </a:p>
          <a:p>
            <a:pPr indent="0" marL="0">
              <a:lnSpc>
                <a:spcPts val="1450"/>
              </a:lnSpc>
              <a:buNone/>
            </a:pPr>
            <a:r>
              <a:rPr lang="en-US" sz="115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Gemeinnützige Organisationen, die mit knappen Ressourcen maximale Wirkung erzielen müssen.</a:t>
            </a:r>
            <a:endParaRPr lang="en-US" sz="1500" dirty="0"/>
          </a:p>
        </p:txBody>
      </p:sp>
      <p:sp>
        <p:nvSpPr>
          <p:cNvPr id="16" name="Shape 11"/>
          <p:cNvSpPr/>
          <p:nvPr/>
        </p:nvSpPr>
        <p:spPr>
          <a:xfrm>
            <a:off x="4663440" y="3054096"/>
            <a:ext cx="3977640" cy="1389888"/>
          </a:xfrm>
          <a:prstGeom prst="roundRect">
            <a:avLst>
              <a:gd name="adj" fmla="val 592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17" name="Shape 12"/>
          <p:cNvSpPr/>
          <p:nvPr/>
        </p:nvSpPr>
        <p:spPr>
          <a:xfrm>
            <a:off x="4864608" y="3438144"/>
            <a:ext cx="621792" cy="621792"/>
          </a:xfrm>
          <a:prstGeom prst="ellipse">
            <a:avLst/>
          </a:prstGeom>
          <a:solidFill>
            <a:srgbClr val="E7F0F2"/>
          </a:solidFill>
          <a:ln/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492" y="3606028"/>
            <a:ext cx="286024" cy="286024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5623560" y="3172968"/>
            <a:ext cx="2852928" cy="11704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450"/>
              </a:lnSpc>
              <a:buNone/>
            </a:pPr>
            <a:r>
              <a:rPr lang="en-US" sz="150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Social Enterprises</a:t>
            </a:r>
            <a:endParaRPr lang="en-US" sz="1500" dirty="0"/>
          </a:p>
          <a:p>
            <a:pPr indent="0" marL="0">
              <a:lnSpc>
                <a:spcPts val="1450"/>
              </a:lnSpc>
              <a:buNone/>
            </a:pPr>
            <a:r>
              <a:rPr lang="en-US" sz="115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Wirkungsorientierte Unternehmen, die Technologie als Hebel für ihre Mission einsetzen.</a:t>
            </a:r>
            <a:endParaRPr lang="en-US" sz="1500" dirty="0"/>
          </a:p>
        </p:txBody>
      </p:sp>
      <p:sp>
        <p:nvSpPr>
          <p:cNvPr id="20" name="Text 14"/>
          <p:cNvSpPr/>
          <p:nvPr/>
        </p:nvSpPr>
        <p:spPr>
          <a:xfrm>
            <a:off x="530352" y="4681728"/>
            <a:ext cx="8046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2E708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Kurz gesagt: alle Gruppierungen, die zum Ziel haben, Menschen zu helfen.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FC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64008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16414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Die Herausforderung</a:t>
            </a: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530352" y="960120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Der Wille ist da — was fehlt, sind Strategie, Kompetenz und ein sicherer Rahmen.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502920" y="1463040"/>
            <a:ext cx="2606040" cy="1828800"/>
          </a:xfrm>
          <a:prstGeom prst="roundRect">
            <a:avLst>
              <a:gd name="adj" fmla="val 45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640080" y="1600200"/>
            <a:ext cx="2331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2E708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97 %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667512" y="228600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300"/>
              </a:lnSpc>
              <a:buNone/>
            </a:pPr>
            <a:r>
              <a:rPr lang="en-US" sz="105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der OECD-Staaten setzen KI bereits in mindestens einem Regierungsbereich ein — die Skalierung bleibt jedoch ungleich (OECD, 2026).</a:t>
            </a:r>
            <a:endParaRPr lang="en-US" sz="1050" dirty="0"/>
          </a:p>
        </p:txBody>
      </p:sp>
      <p:sp>
        <p:nvSpPr>
          <p:cNvPr id="7" name="Shape 5"/>
          <p:cNvSpPr/>
          <p:nvPr/>
        </p:nvSpPr>
        <p:spPr>
          <a:xfrm>
            <a:off x="3291840" y="1463040"/>
            <a:ext cx="2606040" cy="1828800"/>
          </a:xfrm>
          <a:prstGeom prst="roundRect">
            <a:avLst>
              <a:gd name="adj" fmla="val 45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3429000" y="1600200"/>
            <a:ext cx="2331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2E708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85,6 %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3456432" y="228600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300"/>
              </a:lnSpc>
              <a:buNone/>
            </a:pPr>
            <a:r>
              <a:rPr lang="en-US" sz="105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der Non-Profits erproben KI-Tools — nur 24 % haben eine formale KI-Strategie (TechSoup &amp; Tapp Network, 2025).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6080760" y="1463040"/>
            <a:ext cx="2606040" cy="1828800"/>
          </a:xfrm>
          <a:prstGeom prst="roundRect">
            <a:avLst>
              <a:gd name="adj" fmla="val 45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6217920" y="1600200"/>
            <a:ext cx="2331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2E708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2×</a:t>
            </a:r>
            <a:endParaRPr lang="en-US" sz="4000" dirty="0"/>
          </a:p>
        </p:txBody>
      </p:sp>
      <p:sp>
        <p:nvSpPr>
          <p:cNvPr id="12" name="Text 10"/>
          <p:cNvSpPr/>
          <p:nvPr/>
        </p:nvSpPr>
        <p:spPr>
          <a:xfrm>
            <a:off x="6245352" y="228600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300"/>
              </a:lnSpc>
              <a:buNone/>
            </a:pPr>
            <a:r>
              <a:rPr lang="en-US" sz="105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 hoch ist die KI-Adoption großer NPOs gegenüber kleinen — die digitale Kluft wächst (TechSoup &amp; Tapp Network, 2025).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530352" y="3456432"/>
            <a:ext cx="80924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Dazu kommt: </a:t>
            </a:r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Die KI-Nutzung der öffentlichen Hand hinkt der Privatwirtschaft hinterher — gebremst durch Kompetenzlücken, Altsysteme, knappe Budgets und höhere Anforderungen an Datenschutz und Transparenz (OECD, 2025). Gleichzeitig verlangt der EU AI Act genau diesen Organisationen verbindliche Compliance ab.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530352" y="4315968"/>
            <a:ext cx="80924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100"/>
              </a:lnSpc>
              <a:buNone/>
            </a:pPr>
            <a:r>
              <a:rPr lang="en-US" sz="850" i="1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Quellen (APA 7):  OECD. (2025). Governing with artificial intelligence: The state of play and way forward in core government functions. OECD Publishing. https://doi.org/10.1787/795de142-en  ·  OECD. (2026). Digital government outlook 2026. OECD Publishing.  ·  TechSoup &amp; Tapp Network. (2025). State of AI in nonprofits: 2025. TechSoup.</a:t>
            </a:r>
            <a:endParaRPr lang="en-US" sz="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FC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64008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16414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Was ich anbiete</a:t>
            </a: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530352" y="960120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Vier Leistungen, ein Ziel: Organisationen sicher über die Schwelle bringen.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502920" y="1508760"/>
            <a:ext cx="1920240" cy="3017520"/>
          </a:xfrm>
          <a:prstGeom prst="roundRect">
            <a:avLst>
              <a:gd name="adj" fmla="val 428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124712" y="1810512"/>
            <a:ext cx="676656" cy="676656"/>
          </a:xfrm>
          <a:prstGeom prst="ellipse">
            <a:avLst/>
          </a:prstGeom>
          <a:solidFill>
            <a:srgbClr val="2E708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7409" y="1993209"/>
            <a:ext cx="311262" cy="31126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76072" y="2670048"/>
            <a:ext cx="1773936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KI-Workshop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630936" y="3246120"/>
            <a:ext cx="1664208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Gemeinsames Verständnis schaffen — vom Impuls bis zum Deep-Dive für Teams und Führung.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2606040" y="1508760"/>
            <a:ext cx="1920240" cy="3017520"/>
          </a:xfrm>
          <a:prstGeom prst="roundRect">
            <a:avLst>
              <a:gd name="adj" fmla="val 428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3227832" y="1810512"/>
            <a:ext cx="676656" cy="676656"/>
          </a:xfrm>
          <a:prstGeom prst="ellipse">
            <a:avLst/>
          </a:prstGeom>
          <a:solidFill>
            <a:srgbClr val="2E7080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529" y="1993209"/>
            <a:ext cx="311262" cy="31126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2679192" y="2670048"/>
            <a:ext cx="1773936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KI-Beratung</a:t>
            </a:r>
            <a:endParaRPr lang="en-US" sz="1450" dirty="0"/>
          </a:p>
        </p:txBody>
      </p:sp>
      <p:sp>
        <p:nvSpPr>
          <p:cNvPr id="13" name="Text 9"/>
          <p:cNvSpPr/>
          <p:nvPr/>
        </p:nvSpPr>
        <p:spPr>
          <a:xfrm>
            <a:off x="2734056" y="3246120"/>
            <a:ext cx="1664208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Von der Use-Case-Idee bis zur Umsetzung: unabhängig, werteorientiert, praxisnah.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4709160" y="1508760"/>
            <a:ext cx="1920240" cy="3017520"/>
          </a:xfrm>
          <a:prstGeom prst="roundRect">
            <a:avLst>
              <a:gd name="adj" fmla="val 428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5330952" y="1810512"/>
            <a:ext cx="676656" cy="676656"/>
          </a:xfrm>
          <a:prstGeom prst="ellipse">
            <a:avLst/>
          </a:prstGeom>
          <a:solidFill>
            <a:srgbClr val="2E7080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649" y="1993209"/>
            <a:ext cx="311262" cy="31126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4782312" y="2670048"/>
            <a:ext cx="1773936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Projektmanagement</a:t>
            </a:r>
            <a:endParaRPr lang="en-US" sz="1450" dirty="0"/>
          </a:p>
        </p:txBody>
      </p:sp>
      <p:sp>
        <p:nvSpPr>
          <p:cNvPr id="18" name="Text 13"/>
          <p:cNvSpPr/>
          <p:nvPr/>
        </p:nvSpPr>
        <p:spPr>
          <a:xfrm>
            <a:off x="4837176" y="3246120"/>
            <a:ext cx="1664208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Digitale Vorhaben strukturiert steuern — Meilensteine, Stakeholder, Qualität.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6812280" y="1508760"/>
            <a:ext cx="1920240" cy="3017520"/>
          </a:xfrm>
          <a:prstGeom prst="roundRect">
            <a:avLst>
              <a:gd name="adj" fmla="val 428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7434072" y="1810512"/>
            <a:ext cx="676656" cy="676656"/>
          </a:xfrm>
          <a:prstGeom prst="ellipse">
            <a:avLst/>
          </a:prstGeom>
          <a:solidFill>
            <a:srgbClr val="2E7080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769" y="1993209"/>
            <a:ext cx="311262" cy="311262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6885432" y="2670048"/>
            <a:ext cx="1773936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Compliance-Beratung</a:t>
            </a:r>
            <a:endParaRPr lang="en-US" sz="1450" dirty="0"/>
          </a:p>
        </p:txBody>
      </p:sp>
      <p:sp>
        <p:nvSpPr>
          <p:cNvPr id="23" name="Text 17"/>
          <p:cNvSpPr/>
          <p:nvPr/>
        </p:nvSpPr>
        <p:spPr>
          <a:xfrm>
            <a:off x="6940296" y="3246120"/>
            <a:ext cx="1664208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 AI Act, Datenschutz &amp; digitale Souveränität — verständlich statt einschüchternd.</a:t>
            </a:r>
            <a:endParaRPr lang="en-US" sz="1050" dirty="0"/>
          </a:p>
        </p:txBody>
      </p:sp>
      <p:sp>
        <p:nvSpPr>
          <p:cNvPr id="24" name="Text 18"/>
          <p:cNvSpPr/>
          <p:nvPr/>
        </p:nvSpPr>
        <p:spPr>
          <a:xfrm>
            <a:off x="530352" y="4681728"/>
            <a:ext cx="8046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2E708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Einzeln buchbar — am wirksamsten in Kombination.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FC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C9A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Leistung 1  ·  </a:t>
            </a:r>
            <a:pPr indent="0" marL="0">
              <a:buNone/>
            </a:pPr>
            <a:r>
              <a:rPr lang="en-US" sz="3400" b="1" dirty="0">
                <a:solidFill>
                  <a:srgbClr val="16414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KI-Workshop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530352" y="1051560"/>
            <a:ext cx="4663440" cy="1051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35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 beginnt nicht mit Technik, sondern mit einem gemeinsamen Verständnis. Der Workshop holt alle an einen Tisch — vom Vorstand bis zum Sachbearbeiter — und übersetzt KI in die Sprache und den Alltag deiner Organisation.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530352" y="2286000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 nimmst du mit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530352" y="2697480"/>
            <a:ext cx="457200" cy="457200"/>
          </a:xfrm>
          <a:prstGeom prst="ellipse">
            <a:avLst/>
          </a:prstGeom>
          <a:solidFill>
            <a:srgbClr val="E7F0F2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796" y="2820924"/>
            <a:ext cx="210312" cy="21031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43000" y="2651760"/>
            <a:ext cx="40233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20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Gemeinsames KI-Grundverständnis im Team — realistisch statt Hype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530352" y="3383280"/>
            <a:ext cx="457200" cy="457200"/>
          </a:xfrm>
          <a:prstGeom prst="ellipse">
            <a:avLst/>
          </a:prstGeom>
          <a:solidFill>
            <a:srgbClr val="E7F0F2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96" y="3506724"/>
            <a:ext cx="210312" cy="21031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143000" y="3337560"/>
            <a:ext cx="40233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20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Konkrete Use-Case-Ideen aus eurem eigenen Arbeitsalltag</a:t>
            </a:r>
            <a:endParaRPr lang="en-US" sz="1200" dirty="0"/>
          </a:p>
        </p:txBody>
      </p:sp>
      <p:sp>
        <p:nvSpPr>
          <p:cNvPr id="11" name="Shape 7"/>
          <p:cNvSpPr/>
          <p:nvPr/>
        </p:nvSpPr>
        <p:spPr>
          <a:xfrm>
            <a:off x="530352" y="4069080"/>
            <a:ext cx="457200" cy="457200"/>
          </a:xfrm>
          <a:prstGeom prst="ellipse">
            <a:avLst/>
          </a:prstGeom>
          <a:solidFill>
            <a:srgbClr val="E7F0F2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6" y="4192524"/>
            <a:ext cx="210312" cy="21031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143000" y="4023360"/>
            <a:ext cx="40233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20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Priorisierte nächste Schritte, die am Montag starten können</a:t>
            </a:r>
            <a:endParaRPr lang="en-US" sz="1200" dirty="0"/>
          </a:p>
        </p:txBody>
      </p:sp>
      <p:sp>
        <p:nvSpPr>
          <p:cNvPr id="14" name="Shape 9"/>
          <p:cNvSpPr/>
          <p:nvPr/>
        </p:nvSpPr>
        <p:spPr>
          <a:xfrm>
            <a:off x="5532120" y="1051560"/>
            <a:ext cx="3108960" cy="3657600"/>
          </a:xfrm>
          <a:prstGeom prst="roundRect">
            <a:avLst>
              <a:gd name="adj" fmla="val 2647"/>
            </a:avLst>
          </a:prstGeom>
          <a:solidFill>
            <a:srgbClr val="F7F7EB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15" name="Text 10"/>
          <p:cNvSpPr/>
          <p:nvPr/>
        </p:nvSpPr>
        <p:spPr>
          <a:xfrm>
            <a:off x="5760720" y="1234440"/>
            <a:ext cx="2651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Formate</a:t>
            </a:r>
            <a:endParaRPr lang="en-US" sz="1500" dirty="0"/>
          </a:p>
        </p:txBody>
      </p:sp>
      <p:sp>
        <p:nvSpPr>
          <p:cNvPr id="16" name="Text 11"/>
          <p:cNvSpPr/>
          <p:nvPr/>
        </p:nvSpPr>
        <p:spPr>
          <a:xfrm>
            <a:off x="5760720" y="1691640"/>
            <a:ext cx="26974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250" b="1" dirty="0">
                <a:solidFill>
                  <a:srgbClr val="2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Impuls (½ Tag)</a:t>
            </a:r>
            <a:endParaRPr lang="en-US" sz="1250" dirty="0"/>
          </a:p>
          <a:p>
            <a:pPr indent="0" marL="0">
              <a:lnSpc>
                <a:spcPts val="1400"/>
              </a:lnSpc>
              <a:buNone/>
            </a:pPr>
            <a:r>
              <a:rPr lang="en-US" sz="110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Orientierung &amp; Mythen-Check für Führung und Politik</a:t>
            </a:r>
            <a:endParaRPr lang="en-US" sz="1250" dirty="0"/>
          </a:p>
        </p:txBody>
      </p:sp>
      <p:sp>
        <p:nvSpPr>
          <p:cNvPr id="17" name="Text 12"/>
          <p:cNvSpPr/>
          <p:nvPr/>
        </p:nvSpPr>
        <p:spPr>
          <a:xfrm>
            <a:off x="5760720" y="2651760"/>
            <a:ext cx="26974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250" b="1" dirty="0">
                <a:solidFill>
                  <a:srgbClr val="2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Deep-Dive (1–2 Tage)</a:t>
            </a:r>
            <a:endParaRPr lang="en-US" sz="1250" dirty="0"/>
          </a:p>
          <a:p>
            <a:pPr indent="0" marL="0">
              <a:lnSpc>
                <a:spcPts val="1400"/>
              </a:lnSpc>
              <a:buNone/>
            </a:pPr>
            <a:r>
              <a:rPr lang="en-US" sz="110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Use-Cases entwickeln, priorisieren, Roadmap skizzieren</a:t>
            </a:r>
            <a:endParaRPr lang="en-US" sz="1250" dirty="0"/>
          </a:p>
        </p:txBody>
      </p:sp>
      <p:sp>
        <p:nvSpPr>
          <p:cNvPr id="18" name="Text 13"/>
          <p:cNvSpPr/>
          <p:nvPr/>
        </p:nvSpPr>
        <p:spPr>
          <a:xfrm>
            <a:off x="5760720" y="3611880"/>
            <a:ext cx="26974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250" b="1" dirty="0">
                <a:solidFill>
                  <a:srgbClr val="2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Führungskräfte-Briefing</a:t>
            </a:r>
            <a:endParaRPr lang="en-US" sz="1250" dirty="0"/>
          </a:p>
          <a:p>
            <a:pPr indent="0" marL="0">
              <a:lnSpc>
                <a:spcPts val="1400"/>
              </a:lnSpc>
              <a:buNone/>
            </a:pPr>
            <a:r>
              <a:rPr lang="en-US" sz="110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Kompakt: Chancen, Risiken, Pflichten aus dem EU AI Act</a:t>
            </a:r>
            <a:endParaRPr lang="en-US" sz="12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FC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C9A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Leistung 2  ·  </a:t>
            </a:r>
            <a:pPr indent="0" marL="0">
              <a:buNone/>
            </a:pPr>
            <a:r>
              <a:rPr lang="en-US" sz="3400" b="1" dirty="0">
                <a:solidFill>
                  <a:srgbClr val="16414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KI-Beratung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530352" y="1051560"/>
            <a:ext cx="79552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35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Vom ersten Gedanken bis zum laufenden System: Ich begleite deine Organisation anbieterneutral durch den gesamten Weg — mit Blick auf Wirkung, Budget und Verantwortung.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502920" y="1965960"/>
            <a:ext cx="1920240" cy="2240280"/>
          </a:xfrm>
          <a:prstGeom prst="roundRect">
            <a:avLst>
              <a:gd name="adj" fmla="val 428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161288" y="2176272"/>
            <a:ext cx="603504" cy="603504"/>
          </a:xfrm>
          <a:prstGeom prst="ellipse">
            <a:avLst/>
          </a:prstGeom>
          <a:solidFill>
            <a:srgbClr val="16414F"/>
          </a:solidFill>
          <a:ln/>
        </p:spPr>
      </p:sp>
      <p:sp>
        <p:nvSpPr>
          <p:cNvPr id="6" name="Text 4"/>
          <p:cNvSpPr/>
          <p:nvPr/>
        </p:nvSpPr>
        <p:spPr>
          <a:xfrm>
            <a:off x="1161288" y="2176272"/>
            <a:ext cx="603504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C9AE6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48640" y="2907792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Verstehen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30936" y="3273552"/>
            <a:ext cx="1664208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250"/>
              </a:lnSpc>
              <a:buNone/>
            </a:pPr>
            <a:r>
              <a:rPr lang="en-US" sz="100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Ausgangslage, Prozesse und Datenlage ehrlich erheben — was ist da, was fehlt?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2606040" y="1965960"/>
            <a:ext cx="1920240" cy="2240280"/>
          </a:xfrm>
          <a:prstGeom prst="roundRect">
            <a:avLst>
              <a:gd name="adj" fmla="val 428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3264408" y="2176272"/>
            <a:ext cx="603504" cy="603504"/>
          </a:xfrm>
          <a:prstGeom prst="ellipse">
            <a:avLst/>
          </a:prstGeom>
          <a:solidFill>
            <a:srgbClr val="16414F"/>
          </a:solidFill>
          <a:ln/>
        </p:spPr>
      </p:sp>
      <p:sp>
        <p:nvSpPr>
          <p:cNvPr id="11" name="Text 9"/>
          <p:cNvSpPr/>
          <p:nvPr/>
        </p:nvSpPr>
        <p:spPr>
          <a:xfrm>
            <a:off x="3264408" y="2176272"/>
            <a:ext cx="603504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C9AE6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2651760" y="2907792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Identifizieren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734056" y="3273552"/>
            <a:ext cx="1664208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250"/>
              </a:lnSpc>
              <a:buNone/>
            </a:pPr>
            <a:r>
              <a:rPr lang="en-US" sz="100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Use-Cases finden und nach Wirkung, Aufwand und Risiko priorisieren.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4709160" y="1965960"/>
            <a:ext cx="1920240" cy="2240280"/>
          </a:xfrm>
          <a:prstGeom prst="roundRect">
            <a:avLst>
              <a:gd name="adj" fmla="val 428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5367528" y="2176272"/>
            <a:ext cx="603504" cy="603504"/>
          </a:xfrm>
          <a:prstGeom prst="ellipse">
            <a:avLst/>
          </a:prstGeom>
          <a:solidFill>
            <a:srgbClr val="16414F"/>
          </a:solidFill>
          <a:ln/>
        </p:spPr>
      </p:sp>
      <p:sp>
        <p:nvSpPr>
          <p:cNvPr id="16" name="Text 14"/>
          <p:cNvSpPr/>
          <p:nvPr/>
        </p:nvSpPr>
        <p:spPr>
          <a:xfrm>
            <a:off x="5367528" y="2176272"/>
            <a:ext cx="603504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C9AE6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4754880" y="2907792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Pilotieren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4837176" y="3273552"/>
            <a:ext cx="1664208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250"/>
              </a:lnSpc>
              <a:buNone/>
            </a:pPr>
            <a:r>
              <a:rPr lang="en-US" sz="100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Klein starten, messbar testen — bevor Budget in die Breite geht.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6812280" y="1965960"/>
            <a:ext cx="1920240" cy="2240280"/>
          </a:xfrm>
          <a:prstGeom prst="roundRect">
            <a:avLst>
              <a:gd name="adj" fmla="val 4286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7470648" y="2176272"/>
            <a:ext cx="603504" cy="603504"/>
          </a:xfrm>
          <a:prstGeom prst="ellipse">
            <a:avLst/>
          </a:prstGeom>
          <a:solidFill>
            <a:srgbClr val="16414F"/>
          </a:solidFill>
          <a:ln/>
        </p:spPr>
      </p:sp>
      <p:sp>
        <p:nvSpPr>
          <p:cNvPr id="21" name="Text 19"/>
          <p:cNvSpPr/>
          <p:nvPr/>
        </p:nvSpPr>
        <p:spPr>
          <a:xfrm>
            <a:off x="7470648" y="2176272"/>
            <a:ext cx="603504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C9AE6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6858000" y="2907792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Skalieren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6940296" y="3273552"/>
            <a:ext cx="1664208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250"/>
              </a:lnSpc>
              <a:buNone/>
            </a:pPr>
            <a:r>
              <a:rPr lang="en-US" sz="100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Was wirkt, wird ausgerollt: mit Schulung, Governance und klaren Zuständigkeiten.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530352" y="4434840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2E708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Anbieterneutral: Ich verkaufe keine Software — ich vertrete ausschließlich deine Interessen.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FC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7772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C9AE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Leistung 3  ·  </a:t>
            </a:r>
            <a:pPr indent="0" marL="0">
              <a:buNone/>
            </a:pPr>
            <a:r>
              <a:rPr lang="en-US" sz="3400" b="1" dirty="0">
                <a:solidFill>
                  <a:srgbClr val="16414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Projektmanagement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530352" y="1051560"/>
            <a:ext cx="46634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35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Gute Ideen scheitern selten an der Technik — sie scheitern an der Umsetzung. Ich bringe Struktur in digitale Vorhaben: als Projektleiter, PMO oder Sparringspartner deiner internen Teams.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530352" y="2514600"/>
            <a:ext cx="4663440" cy="2148840"/>
          </a:xfrm>
          <a:prstGeom prst="roundRect">
            <a:avLst>
              <a:gd name="adj" fmla="val 3830"/>
            </a:avLst>
          </a:prstGeom>
          <a:solidFill>
            <a:srgbClr val="E7F0F2"/>
          </a:solidFill>
          <a:ln/>
          <a:effectLst>
            <a:outerShdw sx="100000" sy="100000" kx="0" ky="0" algn="bl" rotWithShape="0" blurRad="114300" dist="25400" dir="5400000">
              <a:srgbClr val="16414F">
                <a:alpha val="13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777240" y="2697480"/>
            <a:ext cx="420624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30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Mein Hintergrund macht den Unterschied:</a:t>
            </a:r>
            <a:endParaRPr lang="en-US" sz="1300" dirty="0"/>
          </a:p>
          <a:p>
            <a:pPr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1E30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Ich kenne beide Welten — die Logik der Verwaltung (Gremien, Vergabe, Budgetpfade) und die Taktung moderner Digitalprojekte. Genau an dieser Schnittstelle gehen Projekte sonst verloren.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532120" y="1051560"/>
            <a:ext cx="512064" cy="512064"/>
          </a:xfrm>
          <a:prstGeom prst="ellipse">
            <a:avLst/>
          </a:prstGeom>
          <a:solidFill>
            <a:srgbClr val="E7F0F2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0377" y="1189817"/>
            <a:ext cx="235549" cy="235549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199632" y="960120"/>
            <a:ext cx="24688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25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Planung &amp; Meilensteine</a:t>
            </a:r>
            <a:endParaRPr lang="en-US" sz="1250" dirty="0"/>
          </a:p>
          <a:p>
            <a:pPr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Realistische Roadmaps mit klaren Verantwortlichkeiten</a:t>
            </a:r>
            <a:endParaRPr lang="en-US" sz="1250" dirty="0"/>
          </a:p>
        </p:txBody>
      </p:sp>
      <p:sp>
        <p:nvSpPr>
          <p:cNvPr id="9" name="Shape 6"/>
          <p:cNvSpPr/>
          <p:nvPr/>
        </p:nvSpPr>
        <p:spPr>
          <a:xfrm>
            <a:off x="5532120" y="1984248"/>
            <a:ext cx="512064" cy="512064"/>
          </a:xfrm>
          <a:prstGeom prst="ellipse">
            <a:avLst/>
          </a:prstGeom>
          <a:solidFill>
            <a:srgbClr val="E7F0F2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377" y="2122505"/>
            <a:ext cx="235549" cy="235549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199632" y="1892808"/>
            <a:ext cx="24688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25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 &amp; Kommunikation</a:t>
            </a:r>
            <a:endParaRPr lang="en-US" sz="1250" dirty="0"/>
          </a:p>
          <a:p>
            <a:pPr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Gremien, Politik und Teams abholen und mitnehmen</a:t>
            </a:r>
            <a:endParaRPr lang="en-US" sz="1250" dirty="0"/>
          </a:p>
        </p:txBody>
      </p:sp>
      <p:sp>
        <p:nvSpPr>
          <p:cNvPr id="12" name="Shape 8"/>
          <p:cNvSpPr/>
          <p:nvPr/>
        </p:nvSpPr>
        <p:spPr>
          <a:xfrm>
            <a:off x="5532120" y="2916936"/>
            <a:ext cx="512064" cy="512064"/>
          </a:xfrm>
          <a:prstGeom prst="ellipse">
            <a:avLst/>
          </a:prstGeom>
          <a:solidFill>
            <a:srgbClr val="E7F0F2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77" y="3055193"/>
            <a:ext cx="235549" cy="2355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199632" y="2825496"/>
            <a:ext cx="24688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25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Steuerung &amp; Reporting</a:t>
            </a:r>
            <a:endParaRPr lang="en-US" sz="1250" dirty="0"/>
          </a:p>
          <a:p>
            <a:pPr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Toolgestützte Transparenz über Fortschritt, Risiken, Budget</a:t>
            </a:r>
            <a:endParaRPr lang="en-US" sz="1250" dirty="0"/>
          </a:p>
        </p:txBody>
      </p:sp>
      <p:sp>
        <p:nvSpPr>
          <p:cNvPr id="15" name="Shape 10"/>
          <p:cNvSpPr/>
          <p:nvPr/>
        </p:nvSpPr>
        <p:spPr>
          <a:xfrm>
            <a:off x="5532120" y="3849624"/>
            <a:ext cx="512064" cy="512064"/>
          </a:xfrm>
          <a:prstGeom prst="ellipse">
            <a:avLst/>
          </a:prstGeom>
          <a:solidFill>
            <a:srgbClr val="E7F0F2"/>
          </a:solidFill>
          <a:ln/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377" y="3987881"/>
            <a:ext cx="235549" cy="235549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199632" y="3758184"/>
            <a:ext cx="246888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250" b="1" dirty="0">
                <a:solidFill>
                  <a:srgbClr val="1641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Qualität &amp; Dokumentation</a:t>
            </a:r>
            <a:endParaRPr lang="en-US" sz="1250" dirty="0"/>
          </a:p>
          <a:p>
            <a:pPr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5E7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Saubere Übergaben, nachvollziehbare Entscheidungen</a:t>
            </a:r>
            <a:endParaRPr lang="en-US" sz="12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Liminar – Selbst- &amp; Firmenvorstellung</dc:title>
  <dc:subject>PptxGenJS Presentation</dc:subject>
  <dc:creator>Thomas Zojer</dc:creator>
  <cp:lastModifiedBy>Thomas Zojer</cp:lastModifiedBy>
  <cp:revision>1</cp:revision>
  <dcterms:created xsi:type="dcterms:W3CDTF">2026-07-07T07:09:07Z</dcterms:created>
  <dcterms:modified xsi:type="dcterms:W3CDTF">2026-07-07T07:09:07Z</dcterms:modified>
</cp:coreProperties>
</file>